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5" r:id="rId5"/>
    <p:sldId id="266" r:id="rId6"/>
    <p:sldId id="259" r:id="rId7"/>
    <p:sldId id="260" r:id="rId8"/>
    <p:sldId id="267" r:id="rId9"/>
    <p:sldId id="268" r:id="rId10"/>
    <p:sldId id="261" r:id="rId11"/>
    <p:sldId id="269" r:id="rId12"/>
    <p:sldId id="262" r:id="rId13"/>
    <p:sldId id="270" r:id="rId14"/>
    <p:sldId id="271" r:id="rId15"/>
    <p:sldId id="272" r:id="rId16"/>
    <p:sldId id="273" r:id="rId17"/>
    <p:sldId id="274" r:id="rId18"/>
    <p:sldId id="275" r:id="rId19"/>
    <p:sldId id="263" r:id="rId20"/>
    <p:sldId id="264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679EFC-9724-492C-824B-749C93BAA339}" type="datetimeFigureOut">
              <a:rPr lang="es-ES" smtClean="0"/>
              <a:t>24/01/2021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1A9944-74B5-4EC5-88B9-37E953CCE24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4306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1600201"/>
          </a:xfrm>
        </p:spPr>
        <p:txBody>
          <a:bodyPr/>
          <a:lstStyle/>
          <a:p>
            <a:r>
              <a:rPr lang="es-ES" dirty="0" smtClean="0">
                <a:latin typeface="Roboto" panose="02000000000000000000" pitchFamily="2" charset="0"/>
                <a:ea typeface="Roboto" panose="02000000000000000000" pitchFamily="2" charset="0"/>
              </a:rPr>
              <a:t>plataforma Flipbook</a:t>
            </a:r>
            <a:endParaRPr lang="es-E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4943504" cy="453813"/>
          </a:xfrm>
        </p:spPr>
        <p:txBody>
          <a:bodyPr/>
          <a:lstStyle/>
          <a:p>
            <a:r>
              <a:rPr lang="es-ES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Comparte tus lecturas.</a:t>
            </a:r>
            <a:endParaRPr lang="es-E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4" t="4950" r="5366" b="7790"/>
          <a:stretch/>
        </p:blipFill>
        <p:spPr>
          <a:xfrm>
            <a:off x="278662" y="5265343"/>
            <a:ext cx="2079107" cy="13200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067" y="6000678"/>
            <a:ext cx="830883" cy="58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000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4" t="4950" r="5366" b="7790"/>
          <a:stretch/>
        </p:blipFill>
        <p:spPr>
          <a:xfrm>
            <a:off x="278662" y="5265343"/>
            <a:ext cx="2079107" cy="13200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067" y="6000678"/>
            <a:ext cx="830883" cy="584695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474073" y="177885"/>
            <a:ext cx="210346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/>
              <a:t>Implementación</a:t>
            </a:r>
            <a:r>
              <a:rPr lang="es-ES" dirty="0" smtClean="0"/>
              <a:t>.</a:t>
            </a:r>
            <a:endParaRPr lang="es-ES" dirty="0"/>
          </a:p>
        </p:txBody>
      </p:sp>
      <p:pic>
        <p:nvPicPr>
          <p:cNvPr id="5" name="Imagen15"/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6468110" y="431800"/>
            <a:ext cx="5323840" cy="3714750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6" name="CuadroTexto 5"/>
          <p:cNvSpPr txBox="1"/>
          <p:nvPr/>
        </p:nvSpPr>
        <p:spPr>
          <a:xfrm>
            <a:off x="474073" y="857250"/>
            <a:ext cx="554355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8 razones por las que </a:t>
            </a:r>
            <a:r>
              <a:rPr lang="es-ES" sz="1400" dirty="0" smtClean="0"/>
              <a:t>se ha </a:t>
            </a:r>
            <a:r>
              <a:rPr lang="es-ES" sz="1400" dirty="0"/>
              <a:t>elegido </a:t>
            </a:r>
            <a:r>
              <a:rPr lang="es-ES" sz="1400" dirty="0" err="1" smtClean="0"/>
              <a:t>Kotlin</a:t>
            </a:r>
            <a:r>
              <a:rPr lang="es-ES" sz="1400" dirty="0" smtClean="0"/>
              <a:t>(</a:t>
            </a:r>
            <a:r>
              <a:rPr lang="es-ES" sz="1400" dirty="0" err="1" smtClean="0"/>
              <a:t>Kotlin</a:t>
            </a:r>
            <a:r>
              <a:rPr lang="es-ES" sz="1400" dirty="0" smtClean="0"/>
              <a:t> </a:t>
            </a:r>
            <a:r>
              <a:rPr lang="es-ES" sz="1400" dirty="0" err="1" smtClean="0"/>
              <a:t>Multiplatform</a:t>
            </a:r>
            <a:r>
              <a:rPr lang="es-ES" sz="1400" dirty="0" smtClean="0"/>
              <a:t> Mobile) </a:t>
            </a:r>
            <a:r>
              <a:rPr lang="es-ES" sz="1400" dirty="0"/>
              <a:t>como lenguaje multiplataforma para el desarrollo de </a:t>
            </a:r>
            <a:r>
              <a:rPr lang="es-ES" sz="1400" dirty="0" err="1"/>
              <a:t>FlipBook</a:t>
            </a:r>
            <a:r>
              <a:rPr lang="es-ES" sz="1400" dirty="0" smtClean="0"/>
              <a:t>:</a:t>
            </a:r>
          </a:p>
          <a:p>
            <a:endParaRPr lang="es-ES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El lenguaje y el entorno están maduros</a:t>
            </a:r>
            <a:r>
              <a:rPr lang="es-ES" sz="1400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Facilita mucho el desarrollo en Android</a:t>
            </a:r>
            <a:r>
              <a:rPr lang="es-ES" sz="1400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Está perfectamente integrado con Android Studio</a:t>
            </a:r>
            <a:r>
              <a:rPr lang="es-ES" sz="1400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Su evolución está bien cubierta</a:t>
            </a:r>
            <a:r>
              <a:rPr lang="es-ES" sz="1400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Es mucho más seguro que Java</a:t>
            </a:r>
            <a:r>
              <a:rPr lang="es-ES" sz="1400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La gran mayoría de las grandes empresas usan </a:t>
            </a:r>
            <a:r>
              <a:rPr lang="es-ES" sz="1400" dirty="0" err="1"/>
              <a:t>Kotlin</a:t>
            </a:r>
            <a:r>
              <a:rPr lang="es-ES" sz="1400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Es ya un requisito indispensable en las ofertas de trabajo</a:t>
            </a:r>
            <a:r>
              <a:rPr lang="es-ES" sz="1400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 err="1"/>
              <a:t>Kotlin</a:t>
            </a:r>
            <a:r>
              <a:rPr lang="es-ES" sz="1400" dirty="0"/>
              <a:t> es multiplataforma.</a:t>
            </a:r>
          </a:p>
          <a:p>
            <a:endParaRPr lang="es-ES" dirty="0"/>
          </a:p>
        </p:txBody>
      </p:sp>
      <p:pic>
        <p:nvPicPr>
          <p:cNvPr id="7" name="Imagen30"/>
          <p:cNvPicPr/>
          <p:nvPr/>
        </p:nvPicPr>
        <p:blipFill rotWithShape="1">
          <a:blip r:embed="rId5"/>
          <a:srcRect l="20118" r="20534"/>
          <a:stretch/>
        </p:blipFill>
        <p:spPr bwMode="auto">
          <a:xfrm>
            <a:off x="7719005" y="4267200"/>
            <a:ext cx="2590855" cy="2209800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8678114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4" t="4950" r="5366" b="7790"/>
          <a:stretch/>
        </p:blipFill>
        <p:spPr>
          <a:xfrm>
            <a:off x="278662" y="5265343"/>
            <a:ext cx="2079107" cy="13200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067" y="6000678"/>
            <a:ext cx="830883" cy="584695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474073" y="177885"/>
            <a:ext cx="210346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/>
              <a:t>Implementación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474073" y="857250"/>
            <a:ext cx="55435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Se ha </a:t>
            </a:r>
            <a:r>
              <a:rPr lang="es-ES" sz="1400" dirty="0"/>
              <a:t>elegido </a:t>
            </a:r>
            <a:r>
              <a:rPr lang="es-ES" sz="1400" dirty="0" err="1"/>
              <a:t>F</a:t>
            </a:r>
            <a:r>
              <a:rPr lang="es-ES" sz="1400" dirty="0" err="1" smtClean="0"/>
              <a:t>irebase</a:t>
            </a:r>
            <a:r>
              <a:rPr lang="es-ES" sz="1400" dirty="0" smtClean="0"/>
              <a:t> </a:t>
            </a:r>
            <a:r>
              <a:rPr lang="es-ES" sz="1400" dirty="0" err="1"/>
              <a:t>Realtime</a:t>
            </a:r>
            <a:r>
              <a:rPr lang="es-ES" sz="1400" dirty="0"/>
              <a:t> </a:t>
            </a:r>
            <a:r>
              <a:rPr lang="es-ES" sz="1400" dirty="0" err="1"/>
              <a:t>Database</a:t>
            </a:r>
            <a:r>
              <a:rPr lang="es-ES" sz="1400" dirty="0"/>
              <a:t> para el lado del servidor ya </a:t>
            </a:r>
            <a:r>
              <a:rPr lang="es-ES" sz="1400" dirty="0" smtClean="0"/>
              <a:t>que:</a:t>
            </a:r>
          </a:p>
          <a:p>
            <a:endParaRPr lang="es-ES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E</a:t>
            </a:r>
            <a:r>
              <a:rPr lang="es-ES" sz="1400" dirty="0" smtClean="0"/>
              <a:t>stá </a:t>
            </a:r>
            <a:r>
              <a:rPr lang="es-ES" sz="1400" dirty="0"/>
              <a:t>bien </a:t>
            </a:r>
            <a:r>
              <a:rPr lang="es-ES" sz="1400" dirty="0" smtClean="0"/>
              <a:t>documentada.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T</a:t>
            </a:r>
            <a:r>
              <a:rPr lang="es-ES" sz="1400" dirty="0" smtClean="0"/>
              <a:t>iene </a:t>
            </a:r>
            <a:r>
              <a:rPr lang="es-ES" sz="1400" dirty="0"/>
              <a:t>altas capacidades de </a:t>
            </a:r>
            <a:r>
              <a:rPr lang="es-ES" sz="1400" dirty="0" smtClean="0"/>
              <a:t>integración.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 smtClean="0"/>
              <a:t>Tiene </a:t>
            </a:r>
            <a:r>
              <a:rPr lang="es-ES" sz="1400" dirty="0"/>
              <a:t>un rendimiento </a:t>
            </a:r>
            <a:r>
              <a:rPr lang="es-ES" sz="1400" dirty="0" smtClean="0"/>
              <a:t>superior.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E</a:t>
            </a:r>
            <a:r>
              <a:rPr lang="es-ES" sz="1400" dirty="0" smtClean="0"/>
              <a:t>s </a:t>
            </a:r>
            <a:r>
              <a:rPr lang="es-ES" sz="1400" dirty="0"/>
              <a:t>adecuado para aplicaciones de tiempo </a:t>
            </a:r>
            <a:r>
              <a:rPr lang="es-ES" sz="1400" dirty="0" smtClean="0"/>
              <a:t>real.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T</a:t>
            </a:r>
            <a:r>
              <a:rPr lang="es-ES" sz="1400" dirty="0" smtClean="0"/>
              <a:t>iene </a:t>
            </a:r>
            <a:r>
              <a:rPr lang="es-ES" sz="1400" dirty="0"/>
              <a:t>soporte multiplataforma y amplias </a:t>
            </a:r>
            <a:r>
              <a:rPr lang="es-ES" sz="1400" dirty="0" smtClean="0"/>
              <a:t>funcionalidades.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T</a:t>
            </a:r>
            <a:r>
              <a:rPr lang="es-ES" sz="1400" dirty="0" smtClean="0"/>
              <a:t>iene </a:t>
            </a:r>
            <a:r>
              <a:rPr lang="es-ES" sz="1400" dirty="0"/>
              <a:t>una alta </a:t>
            </a:r>
            <a:r>
              <a:rPr lang="es-ES" sz="1400" dirty="0" smtClean="0"/>
              <a:t>escalabilidad.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Tiene </a:t>
            </a:r>
            <a:r>
              <a:rPr lang="es-ES" sz="1400" dirty="0" smtClean="0"/>
              <a:t>una </a:t>
            </a:r>
            <a:r>
              <a:rPr lang="es-ES" sz="1400" dirty="0"/>
              <a:t>amplia comunidad de </a:t>
            </a:r>
            <a:r>
              <a:rPr lang="es-ES" sz="1400" dirty="0" smtClean="0"/>
              <a:t>usuarios.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/>
              <a:t>N</a:t>
            </a:r>
            <a:r>
              <a:rPr lang="es-ES" sz="1400" dirty="0" smtClean="0"/>
              <a:t>os </a:t>
            </a:r>
            <a:r>
              <a:rPr lang="es-ES" sz="1400" dirty="0"/>
              <a:t>ahorramos la implementación de </a:t>
            </a:r>
            <a:r>
              <a:rPr lang="es-ES" sz="1400" dirty="0" err="1"/>
              <a:t>microservicio</a:t>
            </a:r>
            <a:r>
              <a:rPr lang="es-ES" sz="1400" dirty="0"/>
              <a:t>/s</a:t>
            </a:r>
            <a:r>
              <a:rPr lang="es-ES" sz="1400" dirty="0" smtClean="0"/>
              <a:t>.</a:t>
            </a:r>
          </a:p>
          <a:p>
            <a:endParaRPr lang="es-ES" sz="1400" dirty="0" smtClean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479" y="177885"/>
            <a:ext cx="4719303" cy="548642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8311924" y="5599254"/>
            <a:ext cx="2954655" cy="374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400" dirty="0" smtClean="0"/>
              <a:t>Ejemplo de </a:t>
            </a:r>
            <a:r>
              <a:rPr lang="es-ES" sz="1400" dirty="0" err="1" smtClean="0"/>
              <a:t>Realtime</a:t>
            </a:r>
            <a:r>
              <a:rPr lang="es-ES" sz="1400" dirty="0" smtClean="0"/>
              <a:t> </a:t>
            </a:r>
            <a:r>
              <a:rPr lang="es-ES" sz="1400" dirty="0" err="1" smtClean="0"/>
              <a:t>Database</a:t>
            </a:r>
            <a:r>
              <a:rPr lang="es-ES" sz="1400" dirty="0" smtClean="0"/>
              <a:t>.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8712123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4" t="4950" r="5366" b="7790"/>
          <a:stretch/>
        </p:blipFill>
        <p:spPr>
          <a:xfrm>
            <a:off x="278662" y="5265343"/>
            <a:ext cx="2079107" cy="13200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067" y="6000678"/>
            <a:ext cx="830883" cy="584695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464742" y="177885"/>
            <a:ext cx="4676425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 smtClean="0"/>
              <a:t>Implementación.</a:t>
            </a:r>
          </a:p>
          <a:p>
            <a:pPr>
              <a:lnSpc>
                <a:spcPct val="150000"/>
              </a:lnSpc>
            </a:pPr>
            <a:r>
              <a:rPr lang="es-ES" sz="1600" dirty="0"/>
              <a:t>Aspectos esenciales de la implementación</a:t>
            </a:r>
            <a:r>
              <a:rPr lang="es-ES" sz="1600" dirty="0" smtClean="0"/>
              <a:t>.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464742" y="1250948"/>
            <a:ext cx="426965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s-ES" sz="2000" dirty="0"/>
          </a:p>
          <a:p>
            <a:r>
              <a:rPr lang="es-ES" sz="1400" dirty="0"/>
              <a:t>Paquete </a:t>
            </a:r>
            <a:r>
              <a:rPr lang="es-ES" sz="1400" dirty="0" err="1"/>
              <a:t>flipbook</a:t>
            </a:r>
            <a:r>
              <a:rPr lang="es-ES" sz="1400" dirty="0"/>
              <a:t> del que cuelgan el resto de paquetes y la actividad principal junto a las de </a:t>
            </a:r>
            <a:r>
              <a:rPr lang="es-ES" sz="1400" dirty="0" err="1"/>
              <a:t>login</a:t>
            </a:r>
            <a:r>
              <a:rPr lang="es-ES" sz="1400" dirty="0"/>
              <a:t> y registro.</a:t>
            </a:r>
          </a:p>
          <a:p>
            <a:endParaRPr lang="es-ES" sz="1400" dirty="0"/>
          </a:p>
          <a:p>
            <a:r>
              <a:rPr lang="es-ES" sz="1400" dirty="0"/>
              <a:t>Paquete </a:t>
            </a:r>
            <a:r>
              <a:rPr lang="es-ES" sz="1400" dirty="0" err="1"/>
              <a:t>model</a:t>
            </a:r>
            <a:r>
              <a:rPr lang="es-ES" sz="1400" dirty="0"/>
              <a:t> con los DTO´S.</a:t>
            </a:r>
          </a:p>
          <a:p>
            <a:endParaRPr lang="es-ES" sz="1400" dirty="0"/>
          </a:p>
          <a:p>
            <a:r>
              <a:rPr lang="es-ES" sz="1400" dirty="0"/>
              <a:t>Paquete </a:t>
            </a:r>
            <a:r>
              <a:rPr lang="es-ES" sz="1400" dirty="0" err="1"/>
              <a:t>ui</a:t>
            </a:r>
            <a:r>
              <a:rPr lang="es-ES" sz="1400" dirty="0"/>
              <a:t> con las clases para la navegación en la aplicación.</a:t>
            </a:r>
          </a:p>
          <a:p>
            <a:endParaRPr lang="es-ES" sz="1400" dirty="0"/>
          </a:p>
          <a:p>
            <a:r>
              <a:rPr lang="es-ES" sz="1400" dirty="0"/>
              <a:t>Paquete </a:t>
            </a:r>
            <a:r>
              <a:rPr lang="es-ES" sz="1400" dirty="0" err="1"/>
              <a:t>util</a:t>
            </a:r>
            <a:r>
              <a:rPr lang="es-ES" sz="1400" dirty="0"/>
              <a:t> con una clase Utilidades.</a:t>
            </a:r>
          </a:p>
          <a:p>
            <a:endParaRPr lang="es-ES" sz="1400" dirty="0"/>
          </a:p>
          <a:p>
            <a:r>
              <a:rPr lang="es-ES" sz="1400" dirty="0"/>
              <a:t>Paquete res con los recursos del proyecto (imágenes, </a:t>
            </a:r>
            <a:r>
              <a:rPr lang="es-ES" sz="1400" dirty="0" err="1"/>
              <a:t>layouts</a:t>
            </a:r>
            <a:r>
              <a:rPr lang="es-ES" sz="1400" dirty="0"/>
              <a:t>, iconos, valores globales...)</a:t>
            </a:r>
          </a:p>
          <a:p>
            <a:pPr>
              <a:lnSpc>
                <a:spcPct val="150000"/>
              </a:lnSpc>
            </a:pPr>
            <a:endParaRPr lang="es-ES" sz="2000" dirty="0"/>
          </a:p>
          <a:p>
            <a:endParaRPr lang="es-ES" dirty="0"/>
          </a:p>
        </p:txBody>
      </p:sp>
      <p:pic>
        <p:nvPicPr>
          <p:cNvPr id="6" name="Imagen20"/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5782641" y="177885"/>
            <a:ext cx="3977180" cy="640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7423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4" t="4950" r="5366" b="7790"/>
          <a:stretch/>
        </p:blipFill>
        <p:spPr>
          <a:xfrm>
            <a:off x="278662" y="5265343"/>
            <a:ext cx="2079107" cy="13200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067" y="6000678"/>
            <a:ext cx="830883" cy="584695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474073" y="177885"/>
            <a:ext cx="114967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/>
              <a:t>Pruebas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474073" y="1017037"/>
            <a:ext cx="5870743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 smtClean="0"/>
          </a:p>
          <a:p>
            <a:r>
              <a:rPr lang="es-ES" sz="1400" dirty="0"/>
              <a:t>Registrarse</a:t>
            </a:r>
            <a:r>
              <a:rPr lang="es-ES" dirty="0" smtClean="0"/>
              <a:t>.</a:t>
            </a:r>
          </a:p>
          <a:p>
            <a:endParaRPr lang="es-ES" dirty="0"/>
          </a:p>
          <a:p>
            <a:r>
              <a:rPr lang="es-ES" sz="1400" dirty="0"/>
              <a:t>Se dará de alta el usuario en </a:t>
            </a:r>
            <a:r>
              <a:rPr lang="es-ES" sz="1400" dirty="0" err="1"/>
              <a:t>firebase</a:t>
            </a:r>
            <a:r>
              <a:rPr lang="es-ES" sz="1400" dirty="0"/>
              <a:t> comprobando que no exista otro usuario con el mismo correo electrónico</a:t>
            </a:r>
            <a:r>
              <a:rPr lang="es-ES" sz="1400" dirty="0" smtClean="0"/>
              <a:t>.</a:t>
            </a:r>
          </a:p>
          <a:p>
            <a:endParaRPr lang="es-ES" sz="1400" dirty="0"/>
          </a:p>
          <a:p>
            <a:r>
              <a:rPr lang="es-ES" sz="1400" dirty="0" smtClean="0"/>
              <a:t>Resultado: OK.</a:t>
            </a:r>
          </a:p>
          <a:p>
            <a:endParaRPr lang="es-ES" sz="1400" dirty="0"/>
          </a:p>
          <a:p>
            <a:endParaRPr lang="es-ES" dirty="0"/>
          </a:p>
        </p:txBody>
      </p:sp>
      <p:pic>
        <p:nvPicPr>
          <p:cNvPr id="6" name="Imagen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07" y="177885"/>
            <a:ext cx="2168525" cy="4645660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7" name="Imagen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002" y="5041025"/>
            <a:ext cx="4558030" cy="754380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10" name="CuadroTexto 9"/>
          <p:cNvSpPr txBox="1"/>
          <p:nvPr/>
        </p:nvSpPr>
        <p:spPr>
          <a:xfrm>
            <a:off x="3133288" y="5271803"/>
            <a:ext cx="2558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/>
              <a:t>Se </a:t>
            </a:r>
            <a:r>
              <a:rPr lang="es-ES" sz="1400" dirty="0"/>
              <a:t>comprueba en </a:t>
            </a:r>
            <a:r>
              <a:rPr lang="es-ES" sz="1400" dirty="0" err="1"/>
              <a:t>firebase</a:t>
            </a:r>
            <a:r>
              <a:rPr lang="es-ES" sz="1400" dirty="0"/>
              <a:t>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57518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4" t="4950" r="5366" b="7790"/>
          <a:stretch/>
        </p:blipFill>
        <p:spPr>
          <a:xfrm>
            <a:off x="278662" y="5265343"/>
            <a:ext cx="2079107" cy="13200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067" y="6000678"/>
            <a:ext cx="830883" cy="584695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474073" y="177885"/>
            <a:ext cx="114967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/>
              <a:t>Pruebas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474073" y="1017037"/>
            <a:ext cx="587074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 smtClean="0"/>
          </a:p>
          <a:p>
            <a:r>
              <a:rPr lang="es-ES" sz="1400" dirty="0"/>
              <a:t>Iniciar sesión</a:t>
            </a:r>
            <a:r>
              <a:rPr lang="es-ES" sz="1400" dirty="0" smtClean="0"/>
              <a:t>.</a:t>
            </a:r>
          </a:p>
          <a:p>
            <a:endParaRPr lang="es-ES" dirty="0"/>
          </a:p>
          <a:p>
            <a:r>
              <a:rPr lang="es-ES" sz="1400" dirty="0"/>
              <a:t>Se comprobará que las credenciales insertadas por el usuario existan en la base de datos y se le dará acceso al sistema, si las credenciales no existiesen o faltase algún campo por rellenar, no se le daría acceso al sistema</a:t>
            </a:r>
            <a:r>
              <a:rPr lang="es-ES" sz="1400" dirty="0" smtClean="0"/>
              <a:t>.</a:t>
            </a:r>
          </a:p>
          <a:p>
            <a:endParaRPr lang="es-ES" sz="1400" dirty="0"/>
          </a:p>
          <a:p>
            <a:r>
              <a:rPr lang="es-ES" sz="1400" dirty="0" smtClean="0"/>
              <a:t>Resultado: OK.</a:t>
            </a:r>
          </a:p>
          <a:p>
            <a:endParaRPr lang="es-ES" sz="1400" dirty="0"/>
          </a:p>
          <a:p>
            <a:endParaRPr lang="es-ES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11" name="Imagen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695" y="457200"/>
            <a:ext cx="2438400" cy="5221605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12" name="Imagen 1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095" y="457200"/>
            <a:ext cx="2452370" cy="5221605"/>
          </a:xfrm>
          <a:prstGeom prst="rect">
            <a:avLst/>
          </a:pr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33650766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4" t="4950" r="5366" b="7790"/>
          <a:stretch/>
        </p:blipFill>
        <p:spPr>
          <a:xfrm>
            <a:off x="278662" y="5265343"/>
            <a:ext cx="2079107" cy="13200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067" y="6000678"/>
            <a:ext cx="830883" cy="584695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474073" y="177885"/>
            <a:ext cx="114967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/>
              <a:t>Pruebas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474073" y="1017037"/>
            <a:ext cx="4278157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 smtClean="0"/>
          </a:p>
          <a:p>
            <a:r>
              <a:rPr lang="es-ES" sz="1400" dirty="0"/>
              <a:t>Subir un libro</a:t>
            </a:r>
            <a:r>
              <a:rPr lang="es-ES" sz="1400" dirty="0" smtClean="0"/>
              <a:t>.</a:t>
            </a:r>
          </a:p>
          <a:p>
            <a:endParaRPr lang="es-ES" dirty="0"/>
          </a:p>
          <a:p>
            <a:r>
              <a:rPr lang="es-ES" sz="1400" dirty="0"/>
              <a:t>Se comprobará que no hay ningún campo vacío y que el usuario elige la ubicación del libro, si es así el sistema subiría el libro a la base de datos</a:t>
            </a:r>
            <a:r>
              <a:rPr lang="es-ES" sz="1400" dirty="0" smtClean="0"/>
              <a:t>.</a:t>
            </a:r>
          </a:p>
          <a:p>
            <a:endParaRPr lang="es-ES" sz="1400" dirty="0"/>
          </a:p>
          <a:p>
            <a:r>
              <a:rPr lang="es-ES" sz="1400" dirty="0" smtClean="0"/>
              <a:t>Si </a:t>
            </a:r>
            <a:r>
              <a:rPr lang="es-ES" sz="1400" dirty="0"/>
              <a:t>hubiese algún campo vacío el sistema no dejaría subir el libro a la base de datos mostrando un mensaje aclaratorio. </a:t>
            </a:r>
            <a:endParaRPr lang="es-ES" sz="1400" dirty="0" smtClean="0"/>
          </a:p>
          <a:p>
            <a:endParaRPr lang="es-ES" sz="1400" dirty="0"/>
          </a:p>
          <a:p>
            <a:r>
              <a:rPr lang="es-ES" sz="1400" dirty="0" smtClean="0"/>
              <a:t>Resultado: OK.</a:t>
            </a:r>
          </a:p>
          <a:p>
            <a:endParaRPr lang="es-ES" sz="1400" dirty="0"/>
          </a:p>
          <a:p>
            <a:endParaRPr lang="es-ES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9" name="Imagen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935" y="865544"/>
            <a:ext cx="2243455" cy="4805045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10" name="Imagen 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96" y="862370"/>
            <a:ext cx="2227444" cy="4808220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13" name="Imagen 12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556" y="862370"/>
            <a:ext cx="2268273" cy="4808219"/>
          </a:xfrm>
          <a:prstGeom prst="rect">
            <a:avLst/>
          </a:pr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37497747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4" t="4950" r="5366" b="7790"/>
          <a:stretch/>
        </p:blipFill>
        <p:spPr>
          <a:xfrm>
            <a:off x="278662" y="5265343"/>
            <a:ext cx="2079107" cy="13200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067" y="6000678"/>
            <a:ext cx="830883" cy="584695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474073" y="177885"/>
            <a:ext cx="114967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/>
              <a:t>Pruebas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474073" y="1017037"/>
            <a:ext cx="4278157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 smtClean="0"/>
          </a:p>
          <a:p>
            <a:r>
              <a:rPr lang="es-ES" sz="1400" dirty="0"/>
              <a:t>Ver mapa</a:t>
            </a:r>
            <a:r>
              <a:rPr lang="es-ES" sz="1400" dirty="0" smtClean="0"/>
              <a:t>.</a:t>
            </a:r>
          </a:p>
          <a:p>
            <a:endParaRPr lang="es-ES" dirty="0"/>
          </a:p>
          <a:p>
            <a:r>
              <a:rPr lang="es-ES" sz="1400" dirty="0"/>
              <a:t>Se comprobará que el usuario tiene activado el GPS, en caso contrario el sistema debe mostrar un mensaje indicando que active el GPS y lo llevaría a los ajustes del sistema para facilitar su activación</a:t>
            </a:r>
            <a:r>
              <a:rPr lang="es-ES" sz="1400" dirty="0" smtClean="0"/>
              <a:t>.</a:t>
            </a:r>
          </a:p>
          <a:p>
            <a:endParaRPr lang="es-ES" sz="1400" dirty="0"/>
          </a:p>
          <a:p>
            <a:r>
              <a:rPr lang="es-ES" sz="1400" dirty="0" smtClean="0"/>
              <a:t>En </a:t>
            </a:r>
            <a:r>
              <a:rPr lang="es-ES" sz="1400" dirty="0"/>
              <a:t>caso de que el usuario no lo active, el mapa debe mostrar los libros disponibles, pero no muestra la ubicación actual</a:t>
            </a:r>
            <a:r>
              <a:rPr lang="es-ES" sz="1400" dirty="0" smtClean="0"/>
              <a:t>.</a:t>
            </a:r>
          </a:p>
          <a:p>
            <a:endParaRPr lang="es-ES" sz="1400" dirty="0"/>
          </a:p>
          <a:p>
            <a:r>
              <a:rPr lang="es-ES" sz="1400" dirty="0" smtClean="0"/>
              <a:t>Resultado: OK.</a:t>
            </a:r>
          </a:p>
          <a:p>
            <a:endParaRPr lang="es-ES" sz="1400" dirty="0"/>
          </a:p>
          <a:p>
            <a:endParaRPr lang="es-ES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11" name="Imagen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671" y="584054"/>
            <a:ext cx="2393728" cy="5017942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12" name="Imagen 1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640" y="578498"/>
            <a:ext cx="2352661" cy="5023498"/>
          </a:xfrm>
          <a:prstGeom prst="rect">
            <a:avLst/>
          </a:pr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22750333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4" t="4950" r="5366" b="7790"/>
          <a:stretch/>
        </p:blipFill>
        <p:spPr>
          <a:xfrm>
            <a:off x="278662" y="5265343"/>
            <a:ext cx="2079107" cy="13200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067" y="6000678"/>
            <a:ext cx="830883" cy="584695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474073" y="177885"/>
            <a:ext cx="114967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/>
              <a:t>Pruebas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474073" y="1017037"/>
            <a:ext cx="427815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 smtClean="0"/>
          </a:p>
          <a:p>
            <a:r>
              <a:rPr lang="es-ES" sz="1400" dirty="0"/>
              <a:t>Buscar libros</a:t>
            </a:r>
            <a:r>
              <a:rPr lang="es-ES" sz="1400" dirty="0" smtClean="0"/>
              <a:t>.</a:t>
            </a:r>
          </a:p>
          <a:p>
            <a:endParaRPr lang="es-ES" dirty="0"/>
          </a:p>
          <a:p>
            <a:r>
              <a:rPr lang="es-ES" sz="1400" dirty="0"/>
              <a:t>Se comprobará que el libro introducido figura en la base de datos y se mostrará su ítem en la </a:t>
            </a:r>
            <a:r>
              <a:rPr lang="es-ES" sz="1400" dirty="0" smtClean="0"/>
              <a:t>lista.</a:t>
            </a:r>
          </a:p>
          <a:p>
            <a:endParaRPr lang="es-ES" sz="1400" dirty="0" smtClean="0"/>
          </a:p>
          <a:p>
            <a:r>
              <a:rPr lang="es-ES" sz="1400" dirty="0" smtClean="0"/>
              <a:t>Si </a:t>
            </a:r>
            <a:r>
              <a:rPr lang="es-ES" sz="1400" dirty="0"/>
              <a:t>hubiese otros libros con el título, autor o género parecido o igual estos también aparecerían.</a:t>
            </a:r>
          </a:p>
          <a:p>
            <a:endParaRPr lang="es-ES" sz="1400" dirty="0" smtClean="0"/>
          </a:p>
          <a:p>
            <a:r>
              <a:rPr lang="es-ES" sz="1400" dirty="0" smtClean="0"/>
              <a:t>Resultado: OK.</a:t>
            </a:r>
          </a:p>
          <a:p>
            <a:endParaRPr lang="es-ES" sz="1400" dirty="0"/>
          </a:p>
          <a:p>
            <a:endParaRPr lang="es-ES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9" name="Imagen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376" y="307515"/>
            <a:ext cx="2794635" cy="5985510"/>
          </a:xfrm>
          <a:prstGeom prst="rect">
            <a:avLst/>
          </a:prstGeom>
          <a:effectLst>
            <a:softEdge rad="139700"/>
          </a:effectLst>
        </p:spPr>
      </p:pic>
    </p:spTree>
    <p:extLst>
      <p:ext uri="{BB962C8B-B14F-4D97-AF65-F5344CB8AC3E}">
        <p14:creationId xmlns:p14="http://schemas.microsoft.com/office/powerpoint/2010/main" val="24102721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4" t="4950" r="5366" b="7790"/>
          <a:stretch/>
        </p:blipFill>
        <p:spPr>
          <a:xfrm>
            <a:off x="278662" y="5265343"/>
            <a:ext cx="2079107" cy="13200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067" y="6000678"/>
            <a:ext cx="830883" cy="584695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474073" y="177885"/>
            <a:ext cx="114967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/>
              <a:t>Pruebas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474074" y="1017036"/>
            <a:ext cx="2950262" cy="3517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 smtClean="0"/>
          </a:p>
          <a:p>
            <a:r>
              <a:rPr lang="es-ES" sz="1400" dirty="0"/>
              <a:t>Pruebas con método PURE de Norman </a:t>
            </a:r>
            <a:r>
              <a:rPr lang="es-ES" sz="1400" dirty="0" err="1"/>
              <a:t>Nielsen</a:t>
            </a:r>
            <a:r>
              <a:rPr lang="es-ES" sz="1400" dirty="0" smtClean="0"/>
              <a:t>.</a:t>
            </a:r>
          </a:p>
          <a:p>
            <a:endParaRPr lang="es-ES" sz="1400" dirty="0"/>
          </a:p>
          <a:p>
            <a:endParaRPr lang="es-ES" sz="1400" dirty="0" smtClean="0"/>
          </a:p>
          <a:p>
            <a:endParaRPr lang="es-ES" sz="1400" dirty="0"/>
          </a:p>
          <a:p>
            <a:endParaRPr lang="es-ES" sz="1400" dirty="0" smtClean="0"/>
          </a:p>
          <a:p>
            <a:endParaRPr lang="es-ES" sz="1400" dirty="0"/>
          </a:p>
          <a:p>
            <a:endParaRPr lang="es-ES" sz="1400" dirty="0" smtClean="0"/>
          </a:p>
          <a:p>
            <a:r>
              <a:rPr lang="es-ES" sz="1400" dirty="0"/>
              <a:t>En este caso las pruebas realizadas han sido favorables ya que ningún paso supera la complejidad 2.</a:t>
            </a:r>
          </a:p>
          <a:p>
            <a:endParaRPr lang="es-ES" sz="1400" dirty="0"/>
          </a:p>
          <a:p>
            <a:endParaRPr lang="es-ES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10" name="Imagen61"/>
          <p:cNvPicPr/>
          <p:nvPr/>
        </p:nvPicPr>
        <p:blipFill rotWithShape="1">
          <a:blip r:embed="rId4"/>
          <a:srcRect l="7558" t="1345" r="6327" b="12358"/>
          <a:stretch/>
        </p:blipFill>
        <p:spPr bwMode="auto">
          <a:xfrm>
            <a:off x="5449077" y="298580"/>
            <a:ext cx="4133462" cy="6214188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9014767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4" t="4950" r="5366" b="7790"/>
          <a:stretch/>
        </p:blipFill>
        <p:spPr>
          <a:xfrm>
            <a:off x="278662" y="5265343"/>
            <a:ext cx="2079107" cy="13200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067" y="6000678"/>
            <a:ext cx="830883" cy="584695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474073" y="177885"/>
            <a:ext cx="169309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/>
              <a:t>Lanzamiento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474073" y="685716"/>
            <a:ext cx="9500350" cy="4839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Lo primero </a:t>
            </a:r>
            <a:r>
              <a:rPr lang="es-ES" sz="1200" dirty="0" smtClean="0"/>
              <a:t>que haremos es conectarnos </a:t>
            </a:r>
            <a:r>
              <a:rPr lang="es-ES" sz="1200" dirty="0"/>
              <a:t>a la consola de </a:t>
            </a:r>
            <a:r>
              <a:rPr lang="es-ES" sz="1200" dirty="0" err="1"/>
              <a:t>Firebase</a:t>
            </a:r>
            <a:r>
              <a:rPr lang="es-ES" sz="1200" dirty="0"/>
              <a:t> con una cuenta de </a:t>
            </a:r>
            <a:r>
              <a:rPr lang="es-ES" sz="1200" dirty="0" smtClean="0"/>
              <a:t>Google.</a:t>
            </a:r>
          </a:p>
          <a:p>
            <a:r>
              <a:rPr lang="es-ES" sz="1200" dirty="0" smtClean="0"/>
              <a:t>A </a:t>
            </a:r>
            <a:r>
              <a:rPr lang="es-ES" sz="1200" dirty="0"/>
              <a:t>continuación, </a:t>
            </a:r>
            <a:r>
              <a:rPr lang="es-ES" sz="1200" dirty="0" smtClean="0"/>
              <a:t>añadiremos </a:t>
            </a:r>
            <a:r>
              <a:rPr lang="es-ES" sz="1200" dirty="0"/>
              <a:t>un nuevo proyecto, indicando un nombre y las ubicaciones de las analíticas y del servidor en el que se alojarán nuestros datos de Cloud </a:t>
            </a:r>
            <a:r>
              <a:rPr lang="es-ES" sz="1200" dirty="0" err="1"/>
              <a:t>Firestore</a:t>
            </a:r>
            <a:r>
              <a:rPr lang="es-ES" sz="1200" dirty="0"/>
              <a:t> si lo fuéramos a usar</a:t>
            </a:r>
            <a:r>
              <a:rPr lang="es-ES" sz="1200" dirty="0" smtClean="0"/>
              <a:t>.</a:t>
            </a:r>
          </a:p>
          <a:p>
            <a:endParaRPr lang="es-ES" sz="1200" dirty="0" smtClean="0"/>
          </a:p>
          <a:p>
            <a:r>
              <a:rPr lang="es-ES" sz="1200" dirty="0"/>
              <a:t>Una vez completado, podemos descargar el fichero google-</a:t>
            </a:r>
            <a:r>
              <a:rPr lang="es-ES" sz="1200" dirty="0" err="1"/>
              <a:t>services.json</a:t>
            </a:r>
            <a:r>
              <a:rPr lang="es-ES" sz="1200" dirty="0"/>
              <a:t>, el cual hay que mover a la carpeta app del proyecto en la vista de proyecto y no en la vista Android</a:t>
            </a:r>
            <a:r>
              <a:rPr lang="es-ES" sz="1200" dirty="0" smtClean="0"/>
              <a:t>.</a:t>
            </a:r>
          </a:p>
          <a:p>
            <a:endParaRPr lang="es-ES" sz="1200" dirty="0"/>
          </a:p>
          <a:p>
            <a:r>
              <a:rPr lang="es-ES" sz="1200" dirty="0"/>
              <a:t>El último paso es añadir las dependencias de </a:t>
            </a:r>
            <a:r>
              <a:rPr lang="es-ES" sz="1200" dirty="0" err="1"/>
              <a:t>Firebase</a:t>
            </a:r>
            <a:r>
              <a:rPr lang="es-ES" sz="1200" dirty="0"/>
              <a:t> a </a:t>
            </a:r>
            <a:r>
              <a:rPr lang="es-ES" sz="1200" dirty="0" err="1"/>
              <a:t>Gradle</a:t>
            </a:r>
            <a:r>
              <a:rPr lang="es-ES" sz="1200" dirty="0"/>
              <a:t>. </a:t>
            </a:r>
            <a:endParaRPr lang="es-ES" sz="1200" dirty="0" smtClean="0"/>
          </a:p>
          <a:p>
            <a:r>
              <a:rPr lang="es-ES" sz="1200" dirty="0" smtClean="0"/>
              <a:t>A </a:t>
            </a:r>
            <a:r>
              <a:rPr lang="es-ES" sz="1200" dirty="0"/>
              <a:t>nivel de proyecto hay que añadir una:</a:t>
            </a:r>
            <a:endParaRPr lang="es-ES" sz="1200" dirty="0" smtClean="0"/>
          </a:p>
          <a:p>
            <a:endParaRPr lang="es-ES" sz="1400" dirty="0"/>
          </a:p>
          <a:p>
            <a:r>
              <a:rPr lang="es-ES" sz="900" b="1" dirty="0" err="1"/>
              <a:t>dependencies</a:t>
            </a:r>
            <a:r>
              <a:rPr lang="es-ES" sz="900" b="1" dirty="0"/>
              <a:t> {</a:t>
            </a:r>
          </a:p>
          <a:p>
            <a:r>
              <a:rPr lang="es-ES" sz="900" b="1" dirty="0"/>
              <a:t>    ...</a:t>
            </a:r>
          </a:p>
          <a:p>
            <a:r>
              <a:rPr lang="es-ES" sz="900" b="1" dirty="0"/>
              <a:t>    </a:t>
            </a:r>
            <a:r>
              <a:rPr lang="es-ES" sz="900" b="1" dirty="0" err="1"/>
              <a:t>classpath</a:t>
            </a:r>
            <a:r>
              <a:rPr lang="es-ES" sz="900" b="1" dirty="0"/>
              <a:t> 'com.google.gms:google-services:4.3.4'</a:t>
            </a:r>
          </a:p>
          <a:p>
            <a:r>
              <a:rPr lang="es-ES" sz="900" b="1" dirty="0" smtClean="0"/>
              <a:t>}</a:t>
            </a:r>
          </a:p>
          <a:p>
            <a:endParaRPr lang="es-ES" sz="1050" dirty="0"/>
          </a:p>
          <a:p>
            <a:r>
              <a:rPr lang="es-ES" sz="1200" dirty="0"/>
              <a:t>Y a nivel de módulo tenemos que añadir </a:t>
            </a:r>
            <a:r>
              <a:rPr lang="es-ES" sz="1200" dirty="0" smtClean="0"/>
              <a:t>las dependencias y el </a:t>
            </a:r>
            <a:r>
              <a:rPr lang="es-ES" sz="1200" dirty="0" err="1" smtClean="0"/>
              <a:t>plugin</a:t>
            </a:r>
            <a:r>
              <a:rPr lang="es-ES" sz="1200" dirty="0" smtClean="0"/>
              <a:t>: </a:t>
            </a:r>
          </a:p>
          <a:p>
            <a:endParaRPr lang="es-ES" sz="1050" dirty="0"/>
          </a:p>
          <a:p>
            <a:r>
              <a:rPr lang="es-ES" sz="900" b="1" dirty="0" err="1" smtClean="0"/>
              <a:t>dependencies</a:t>
            </a:r>
            <a:r>
              <a:rPr lang="es-ES" sz="900" b="1" dirty="0" smtClean="0"/>
              <a:t> </a:t>
            </a:r>
            <a:r>
              <a:rPr lang="es-ES" sz="900" b="1" dirty="0"/>
              <a:t>{</a:t>
            </a:r>
          </a:p>
          <a:p>
            <a:r>
              <a:rPr lang="es-ES" sz="900" b="1" dirty="0"/>
              <a:t>    ...</a:t>
            </a:r>
          </a:p>
          <a:p>
            <a:r>
              <a:rPr lang="es-ES" sz="900" b="1" dirty="0"/>
              <a:t>    </a:t>
            </a:r>
            <a:r>
              <a:rPr lang="es-ES" sz="900" b="1" dirty="0" err="1"/>
              <a:t>implementation</a:t>
            </a:r>
            <a:r>
              <a:rPr lang="es-ES" sz="900" b="1" dirty="0"/>
              <a:t> </a:t>
            </a:r>
            <a:r>
              <a:rPr lang="es-ES" sz="900" b="1" dirty="0" err="1"/>
              <a:t>platform</a:t>
            </a:r>
            <a:r>
              <a:rPr lang="es-ES" sz="900" b="1" dirty="0"/>
              <a:t>('com.google.firebase:firebase-bom:26.2.0')</a:t>
            </a:r>
          </a:p>
          <a:p>
            <a:r>
              <a:rPr lang="es-ES" sz="900" b="1" dirty="0"/>
              <a:t>    </a:t>
            </a:r>
            <a:r>
              <a:rPr lang="es-ES" sz="900" b="1" dirty="0" err="1"/>
              <a:t>implementation</a:t>
            </a:r>
            <a:r>
              <a:rPr lang="es-ES" sz="900" b="1" dirty="0"/>
              <a:t> '</a:t>
            </a:r>
            <a:r>
              <a:rPr lang="es-ES" sz="900" b="1" dirty="0" err="1"/>
              <a:t>com.google.firebase:firebase-auth</a:t>
            </a:r>
            <a:r>
              <a:rPr lang="es-ES" sz="900" b="1" dirty="0"/>
              <a:t>'</a:t>
            </a:r>
          </a:p>
          <a:p>
            <a:r>
              <a:rPr lang="es-ES" sz="900" b="1" dirty="0"/>
              <a:t>    </a:t>
            </a:r>
            <a:r>
              <a:rPr lang="es-ES" sz="900" b="1" dirty="0" err="1" smtClean="0"/>
              <a:t>implementation</a:t>
            </a:r>
            <a:r>
              <a:rPr lang="es-ES" sz="900" b="1" dirty="0" smtClean="0"/>
              <a:t> </a:t>
            </a:r>
            <a:r>
              <a:rPr lang="es-ES" sz="900" b="1" dirty="0"/>
              <a:t>'</a:t>
            </a:r>
            <a:r>
              <a:rPr lang="es-ES" sz="900" b="1" dirty="0" err="1"/>
              <a:t>com.google.firebase:firebase-database-ktx</a:t>
            </a:r>
            <a:r>
              <a:rPr lang="es-ES" sz="900" b="1" dirty="0"/>
              <a:t>'</a:t>
            </a:r>
          </a:p>
          <a:p>
            <a:r>
              <a:rPr lang="es-ES" sz="900" b="1" dirty="0"/>
              <a:t>    </a:t>
            </a:r>
            <a:r>
              <a:rPr lang="es-ES" sz="900" b="1" dirty="0" err="1" smtClean="0"/>
              <a:t>implementation</a:t>
            </a:r>
            <a:r>
              <a:rPr lang="es-ES" sz="900" b="1" dirty="0" smtClean="0"/>
              <a:t> </a:t>
            </a:r>
            <a:r>
              <a:rPr lang="es-ES" sz="900" b="1" dirty="0"/>
              <a:t>'com.google.firebase:firebase-storage:19.2.1'</a:t>
            </a:r>
          </a:p>
          <a:p>
            <a:r>
              <a:rPr lang="es-ES" sz="900" b="1" dirty="0" smtClean="0"/>
              <a:t>}</a:t>
            </a:r>
            <a:endParaRPr lang="es-ES" sz="900" b="1" dirty="0"/>
          </a:p>
          <a:p>
            <a:r>
              <a:rPr lang="es-ES" sz="900" b="1" dirty="0" err="1"/>
              <a:t>apply</a:t>
            </a:r>
            <a:r>
              <a:rPr lang="es-ES" sz="900" b="1" dirty="0"/>
              <a:t> </a:t>
            </a:r>
            <a:r>
              <a:rPr lang="es-ES" sz="900" b="1" dirty="0" err="1"/>
              <a:t>plugin</a:t>
            </a:r>
            <a:r>
              <a:rPr lang="es-ES" sz="900" b="1" dirty="0"/>
              <a:t>: '</a:t>
            </a:r>
            <a:r>
              <a:rPr lang="es-ES" sz="900" b="1" dirty="0" err="1"/>
              <a:t>com.google.gms.google-services</a:t>
            </a:r>
            <a:r>
              <a:rPr lang="es-ES" sz="900" b="1" dirty="0"/>
              <a:t>'  // Google </a:t>
            </a:r>
            <a:r>
              <a:rPr lang="es-ES" sz="900" b="1" dirty="0" err="1"/>
              <a:t>Services</a:t>
            </a:r>
            <a:r>
              <a:rPr lang="es-ES" sz="900" b="1" dirty="0"/>
              <a:t> </a:t>
            </a:r>
            <a:r>
              <a:rPr lang="es-ES" sz="900" b="1" dirty="0" err="1"/>
              <a:t>plugin</a:t>
            </a:r>
            <a:endParaRPr lang="es-ES" sz="900" b="1" dirty="0"/>
          </a:p>
          <a:p>
            <a:endParaRPr lang="es-ES" sz="900" dirty="0"/>
          </a:p>
          <a:p>
            <a:endParaRPr lang="es-ES" sz="1050" dirty="0"/>
          </a:p>
          <a:p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1899990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4" t="4950" r="5366" b="7790"/>
          <a:stretch/>
        </p:blipFill>
        <p:spPr>
          <a:xfrm>
            <a:off x="278662" y="5265343"/>
            <a:ext cx="2079107" cy="13200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uadroTexto 6"/>
          <p:cNvSpPr txBox="1"/>
          <p:nvPr/>
        </p:nvSpPr>
        <p:spPr>
          <a:xfrm>
            <a:off x="749301" y="654050"/>
            <a:ext cx="6305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/>
              <a:t>Se trata de un sistema de Bookcrossing donde los usuarios dejarán libros en lugares públicos </a:t>
            </a:r>
            <a:endParaRPr lang="es-ES" i="1" dirty="0" smtClean="0"/>
          </a:p>
          <a:p>
            <a:r>
              <a:rPr lang="es-ES" i="1" dirty="0" smtClean="0"/>
              <a:t>para </a:t>
            </a:r>
            <a:r>
              <a:rPr lang="es-ES" i="1" dirty="0"/>
              <a:t>que los recojan otros lectores, que después harán lo mismo.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067" y="6000678"/>
            <a:ext cx="830883" cy="584695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749301" y="2059450"/>
            <a:ext cx="396240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 smtClean="0"/>
              <a:t>Planificación.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 smtClean="0"/>
              <a:t>Especificación.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 smtClean="0"/>
              <a:t>Diseño.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 smtClean="0"/>
              <a:t>Implementación.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 smtClean="0"/>
              <a:t>Pruebas.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 smtClean="0"/>
              <a:t>Lanzamiento.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 smtClean="0"/>
              <a:t>Demo.</a:t>
            </a:r>
          </a:p>
        </p:txBody>
      </p:sp>
    </p:spTree>
    <p:extLst>
      <p:ext uri="{BB962C8B-B14F-4D97-AF65-F5344CB8AC3E}">
        <p14:creationId xmlns:p14="http://schemas.microsoft.com/office/powerpoint/2010/main" val="29566940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4" t="4950" r="5366" b="7790"/>
          <a:stretch/>
        </p:blipFill>
        <p:spPr>
          <a:xfrm>
            <a:off x="278662" y="5265343"/>
            <a:ext cx="2079107" cy="13200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067" y="6000678"/>
            <a:ext cx="830883" cy="584695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474073" y="177885"/>
            <a:ext cx="938077" cy="4551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 smtClean="0"/>
              <a:t>Demo.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974884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4" t="4950" r="5366" b="7790"/>
          <a:stretch/>
        </p:blipFill>
        <p:spPr>
          <a:xfrm>
            <a:off x="278662" y="5265343"/>
            <a:ext cx="2079107" cy="13200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067" y="6000678"/>
            <a:ext cx="830883" cy="58469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408798" y="2984269"/>
            <a:ext cx="293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Gracias por su atención.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58579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4" t="4950" r="5366" b="7790"/>
          <a:stretch/>
        </p:blipFill>
        <p:spPr>
          <a:xfrm>
            <a:off x="278662" y="5265343"/>
            <a:ext cx="2079107" cy="13200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067" y="6000678"/>
            <a:ext cx="830883" cy="584695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474073" y="177885"/>
            <a:ext cx="1688283" cy="4551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/>
              <a:t>Planificación.</a:t>
            </a:r>
          </a:p>
        </p:txBody>
      </p:sp>
      <p:pic>
        <p:nvPicPr>
          <p:cNvPr id="6" name="Imagen9"/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474073" y="2008050"/>
            <a:ext cx="6104527" cy="3257293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474073" y="1009709"/>
            <a:ext cx="8010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/>
              <a:t>Trello</a:t>
            </a:r>
            <a:r>
              <a:rPr lang="es-ES" sz="1600" dirty="0" smtClean="0"/>
              <a:t>.</a:t>
            </a:r>
          </a:p>
          <a:p>
            <a:endParaRPr lang="es-ES" sz="1600" dirty="0" smtClean="0"/>
          </a:p>
          <a:p>
            <a:r>
              <a:rPr lang="es-ES" sz="1600" dirty="0"/>
              <a:t>S</a:t>
            </a:r>
            <a:r>
              <a:rPr lang="es-ES" sz="1600" dirty="0" smtClean="0"/>
              <a:t>oftware </a:t>
            </a:r>
            <a:r>
              <a:rPr lang="es-ES" sz="1600" dirty="0"/>
              <a:t>de administración de proyectos que permite </a:t>
            </a:r>
            <a:r>
              <a:rPr lang="es-ES" sz="1600" dirty="0" smtClean="0"/>
              <a:t>disponer de </a:t>
            </a:r>
            <a:r>
              <a:rPr lang="es-ES" sz="1600" dirty="0"/>
              <a:t>un </a:t>
            </a:r>
            <a:r>
              <a:rPr lang="es-ES" sz="1600" dirty="0" smtClean="0"/>
              <a:t>kanban.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25901268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4" t="4950" r="5366" b="7790"/>
          <a:stretch/>
        </p:blipFill>
        <p:spPr>
          <a:xfrm>
            <a:off x="278662" y="5265343"/>
            <a:ext cx="2079107" cy="13200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067" y="6000678"/>
            <a:ext cx="830883" cy="584695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474073" y="177885"/>
            <a:ext cx="1688283" cy="4551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/>
              <a:t>Planificación.</a:t>
            </a:r>
          </a:p>
        </p:txBody>
      </p:sp>
      <p:pic>
        <p:nvPicPr>
          <p:cNvPr id="8" name="Imagen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73" y="2639378"/>
            <a:ext cx="6120130" cy="2417445"/>
          </a:xfrm>
          <a:prstGeom prst="rect">
            <a:avLst/>
          </a:prstGeom>
        </p:spPr>
      </p:pic>
      <p:sp>
        <p:nvSpPr>
          <p:cNvPr id="9" name="AutoShape 4" descr="GitHub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1" name="CuadroTexto 10"/>
          <p:cNvSpPr txBox="1"/>
          <p:nvPr/>
        </p:nvSpPr>
        <p:spPr>
          <a:xfrm>
            <a:off x="474073" y="1009709"/>
            <a:ext cx="89627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/>
              <a:t>Github</a:t>
            </a:r>
            <a:r>
              <a:rPr lang="es-ES" sz="1600" dirty="0" smtClean="0"/>
              <a:t>.</a:t>
            </a:r>
          </a:p>
          <a:p>
            <a:endParaRPr lang="es-ES" sz="1600" dirty="0" smtClean="0"/>
          </a:p>
          <a:p>
            <a:r>
              <a:rPr lang="es-ES" sz="1600" dirty="0" smtClean="0"/>
              <a:t>Para </a:t>
            </a:r>
            <a:r>
              <a:rPr lang="es-ES" sz="1600" dirty="0"/>
              <a:t>el control de versiones del código, como repositorio de código y documentación. </a:t>
            </a:r>
            <a:endParaRPr lang="es-ES" sz="1600" dirty="0" smtClean="0"/>
          </a:p>
          <a:p>
            <a:r>
              <a:rPr lang="es-ES" sz="1600" dirty="0" smtClean="0"/>
              <a:t>También permite visualizar el árbol </a:t>
            </a:r>
            <a:r>
              <a:rPr lang="es-ES" sz="1600" dirty="0" err="1" smtClean="0"/>
              <a:t>gitflow</a:t>
            </a:r>
            <a:r>
              <a:rPr lang="es-ES" sz="1600" dirty="0" smtClean="0"/>
              <a:t> para ver el estado de las ramas.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6861484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4" t="4950" r="5366" b="7790"/>
          <a:stretch/>
        </p:blipFill>
        <p:spPr>
          <a:xfrm>
            <a:off x="278662" y="5265343"/>
            <a:ext cx="2079107" cy="13200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067" y="6000678"/>
            <a:ext cx="830883" cy="584695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474073" y="177885"/>
            <a:ext cx="259398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 smtClean="0"/>
              <a:t>Estimación de costes.</a:t>
            </a:r>
            <a:endParaRPr lang="es-ES" dirty="0"/>
          </a:p>
        </p:txBody>
      </p:sp>
      <p:sp>
        <p:nvSpPr>
          <p:cNvPr id="9" name="AutoShape 4" descr="GitHub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1" name="CuadroTexto 10"/>
          <p:cNvSpPr txBox="1"/>
          <p:nvPr/>
        </p:nvSpPr>
        <p:spPr>
          <a:xfrm>
            <a:off x="474073" y="1009709"/>
            <a:ext cx="43332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/>
              <a:t>Desarrollo </a:t>
            </a:r>
            <a:r>
              <a:rPr lang="es-ES" sz="1600" dirty="0"/>
              <a:t>y publicación de la aplicación</a:t>
            </a:r>
            <a:r>
              <a:rPr lang="es-ES" sz="1600" dirty="0" smtClean="0"/>
              <a:t>.</a:t>
            </a:r>
          </a:p>
        </p:txBody>
      </p:sp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475596"/>
              </p:ext>
            </p:extLst>
          </p:nvPr>
        </p:nvGraphicFramePr>
        <p:xfrm>
          <a:off x="474071" y="1598118"/>
          <a:ext cx="8047628" cy="34818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22224">
                  <a:extLst>
                    <a:ext uri="{9D8B030D-6E8A-4147-A177-3AD203B41FA5}">
                      <a16:colId xmlns:a16="http://schemas.microsoft.com/office/drawing/2014/main" val="991058925"/>
                    </a:ext>
                  </a:extLst>
                </a:gridCol>
                <a:gridCol w="1334911">
                  <a:extLst>
                    <a:ext uri="{9D8B030D-6E8A-4147-A177-3AD203B41FA5}">
                      <a16:colId xmlns:a16="http://schemas.microsoft.com/office/drawing/2014/main" val="4156736349"/>
                    </a:ext>
                  </a:extLst>
                </a:gridCol>
                <a:gridCol w="2690493">
                  <a:extLst>
                    <a:ext uri="{9D8B030D-6E8A-4147-A177-3AD203B41FA5}">
                      <a16:colId xmlns:a16="http://schemas.microsoft.com/office/drawing/2014/main" val="4294037513"/>
                    </a:ext>
                  </a:extLst>
                </a:gridCol>
              </a:tblGrid>
              <a:tr h="397987"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285"/>
                        </a:spcBef>
                        <a:spcAft>
                          <a:spcPts val="285"/>
                        </a:spcAft>
                      </a:pPr>
                      <a:r>
                        <a:rPr lang="es-ES" sz="1200" u="sng" kern="100">
                          <a:effectLst/>
                        </a:rPr>
                        <a:t>Descripción</a:t>
                      </a:r>
                      <a:endParaRPr lang="es-ES" sz="1200" kern="100">
                        <a:effectLst/>
                        <a:latin typeface="Roboto" panose="02000000000000000000" pitchFamily="2" charset="0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285"/>
                        </a:spcBef>
                        <a:spcAft>
                          <a:spcPts val="285"/>
                        </a:spcAft>
                      </a:pPr>
                      <a:r>
                        <a:rPr lang="es-ES" sz="1200" u="sng" kern="100" dirty="0">
                          <a:effectLst/>
                        </a:rPr>
                        <a:t>Horas</a:t>
                      </a:r>
                      <a:endParaRPr lang="es-ES" sz="1200" kern="100" dirty="0">
                        <a:effectLst/>
                        <a:latin typeface="Roboto" panose="02000000000000000000" pitchFamily="2" charset="0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285"/>
                        </a:spcBef>
                        <a:spcAft>
                          <a:spcPts val="285"/>
                        </a:spcAft>
                      </a:pPr>
                      <a:r>
                        <a:rPr lang="es-ES" sz="1200" u="sng" kern="100">
                          <a:effectLst/>
                        </a:rPr>
                        <a:t>Coste (17€ / h)</a:t>
                      </a:r>
                      <a:endParaRPr lang="es-ES" sz="1200" kern="100">
                        <a:effectLst/>
                        <a:latin typeface="Roboto" panose="02000000000000000000" pitchFamily="2" charset="0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/>
                </a:tc>
                <a:extLst>
                  <a:ext uri="{0D108BD9-81ED-4DB2-BD59-A6C34878D82A}">
                    <a16:rowId xmlns:a16="http://schemas.microsoft.com/office/drawing/2014/main" val="187854342"/>
                  </a:ext>
                </a:extLst>
              </a:tr>
              <a:tr h="397987">
                <a:tc>
                  <a:txBody>
                    <a:bodyPr/>
                    <a:lstStyle/>
                    <a:p>
                      <a:pPr algn="just" hangingPunct="0">
                        <a:spcBef>
                          <a:spcPts val="285"/>
                        </a:spcBef>
                        <a:spcAft>
                          <a:spcPts val="285"/>
                        </a:spcAft>
                      </a:pPr>
                      <a:r>
                        <a:rPr lang="es-ES" sz="1200" kern="100" dirty="0">
                          <a:effectLst/>
                        </a:rPr>
                        <a:t>Diseño gráfico.</a:t>
                      </a:r>
                      <a:endParaRPr lang="es-ES" sz="1200" kern="100" dirty="0">
                        <a:effectLst/>
                        <a:latin typeface="Roboto" panose="02000000000000000000" pitchFamily="2" charset="0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285"/>
                        </a:spcBef>
                        <a:spcAft>
                          <a:spcPts val="285"/>
                        </a:spcAft>
                      </a:pPr>
                      <a:r>
                        <a:rPr lang="es-ES" sz="1200" kern="100">
                          <a:effectLst/>
                        </a:rPr>
                        <a:t>10h</a:t>
                      </a:r>
                      <a:endParaRPr lang="es-ES" sz="1200" kern="100">
                        <a:effectLst/>
                        <a:latin typeface="Roboto" panose="02000000000000000000" pitchFamily="2" charset="0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285"/>
                        </a:spcBef>
                        <a:spcAft>
                          <a:spcPts val="285"/>
                        </a:spcAft>
                      </a:pPr>
                      <a:r>
                        <a:rPr lang="es-ES" sz="1200" kern="100">
                          <a:effectLst/>
                        </a:rPr>
                        <a:t>170€</a:t>
                      </a:r>
                      <a:endParaRPr lang="es-ES" sz="1200" kern="100">
                        <a:effectLst/>
                        <a:latin typeface="Roboto" panose="02000000000000000000" pitchFamily="2" charset="0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/>
                </a:tc>
                <a:extLst>
                  <a:ext uri="{0D108BD9-81ED-4DB2-BD59-A6C34878D82A}">
                    <a16:rowId xmlns:a16="http://schemas.microsoft.com/office/drawing/2014/main" val="3712729120"/>
                  </a:ext>
                </a:extLst>
              </a:tr>
              <a:tr h="397987">
                <a:tc>
                  <a:txBody>
                    <a:bodyPr/>
                    <a:lstStyle/>
                    <a:p>
                      <a:pPr algn="just" hangingPunct="0">
                        <a:spcBef>
                          <a:spcPts val="285"/>
                        </a:spcBef>
                        <a:spcAft>
                          <a:spcPts val="285"/>
                        </a:spcAft>
                      </a:pPr>
                      <a:r>
                        <a:rPr lang="es-ES" sz="1200" kern="100">
                          <a:effectLst/>
                        </a:rPr>
                        <a:t>Maquetación.</a:t>
                      </a:r>
                      <a:endParaRPr lang="es-ES" sz="1200" kern="100">
                        <a:effectLst/>
                        <a:latin typeface="Roboto" panose="02000000000000000000" pitchFamily="2" charset="0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285"/>
                        </a:spcBef>
                        <a:spcAft>
                          <a:spcPts val="285"/>
                        </a:spcAft>
                      </a:pPr>
                      <a:r>
                        <a:rPr lang="es-ES" sz="1200" kern="100">
                          <a:effectLst/>
                        </a:rPr>
                        <a:t>10h</a:t>
                      </a:r>
                      <a:endParaRPr lang="es-ES" sz="1200" kern="100">
                        <a:effectLst/>
                        <a:latin typeface="Roboto" panose="02000000000000000000" pitchFamily="2" charset="0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285"/>
                        </a:spcBef>
                        <a:spcAft>
                          <a:spcPts val="285"/>
                        </a:spcAft>
                      </a:pPr>
                      <a:r>
                        <a:rPr lang="es-ES" sz="1200" kern="100">
                          <a:effectLst/>
                        </a:rPr>
                        <a:t>170€</a:t>
                      </a:r>
                      <a:endParaRPr lang="es-ES" sz="1200" kern="100">
                        <a:effectLst/>
                        <a:latin typeface="Roboto" panose="02000000000000000000" pitchFamily="2" charset="0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/>
                </a:tc>
                <a:extLst>
                  <a:ext uri="{0D108BD9-81ED-4DB2-BD59-A6C34878D82A}">
                    <a16:rowId xmlns:a16="http://schemas.microsoft.com/office/drawing/2014/main" val="2002859040"/>
                  </a:ext>
                </a:extLst>
              </a:tr>
              <a:tr h="397987">
                <a:tc>
                  <a:txBody>
                    <a:bodyPr/>
                    <a:lstStyle/>
                    <a:p>
                      <a:pPr algn="just" hangingPunct="0">
                        <a:spcBef>
                          <a:spcPts val="285"/>
                        </a:spcBef>
                        <a:spcAft>
                          <a:spcPts val="285"/>
                        </a:spcAft>
                      </a:pPr>
                      <a:r>
                        <a:rPr lang="es-ES" sz="1200" kern="100">
                          <a:effectLst/>
                        </a:rPr>
                        <a:t>Desarrollo del software.</a:t>
                      </a:r>
                      <a:endParaRPr lang="es-ES" sz="1200" kern="100">
                        <a:effectLst/>
                        <a:latin typeface="Roboto" panose="02000000000000000000" pitchFamily="2" charset="0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285"/>
                        </a:spcBef>
                        <a:spcAft>
                          <a:spcPts val="285"/>
                        </a:spcAft>
                      </a:pPr>
                      <a:r>
                        <a:rPr lang="es-ES" sz="1200" kern="100">
                          <a:effectLst/>
                        </a:rPr>
                        <a:t>240h</a:t>
                      </a:r>
                      <a:endParaRPr lang="es-ES" sz="1200" kern="100">
                        <a:effectLst/>
                        <a:latin typeface="Roboto" panose="02000000000000000000" pitchFamily="2" charset="0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285"/>
                        </a:spcBef>
                        <a:spcAft>
                          <a:spcPts val="285"/>
                        </a:spcAft>
                      </a:pPr>
                      <a:r>
                        <a:rPr lang="es-ES" sz="1200" kern="100" dirty="0">
                          <a:effectLst/>
                        </a:rPr>
                        <a:t>4.080€</a:t>
                      </a:r>
                      <a:endParaRPr lang="es-ES" sz="1200" kern="100" dirty="0">
                        <a:effectLst/>
                        <a:latin typeface="Roboto" panose="02000000000000000000" pitchFamily="2" charset="0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/>
                </a:tc>
                <a:extLst>
                  <a:ext uri="{0D108BD9-81ED-4DB2-BD59-A6C34878D82A}">
                    <a16:rowId xmlns:a16="http://schemas.microsoft.com/office/drawing/2014/main" val="477915490"/>
                  </a:ext>
                </a:extLst>
              </a:tr>
              <a:tr h="1093963">
                <a:tc>
                  <a:txBody>
                    <a:bodyPr/>
                    <a:lstStyle/>
                    <a:p>
                      <a:pPr algn="just" hangingPunct="0">
                        <a:spcBef>
                          <a:spcPts val="285"/>
                        </a:spcBef>
                        <a:spcAft>
                          <a:spcPts val="285"/>
                        </a:spcAft>
                      </a:pPr>
                      <a:r>
                        <a:rPr lang="es-ES" sz="1200" kern="100" dirty="0">
                          <a:effectLst/>
                        </a:rPr>
                        <a:t>Cuenta desarrollador.</a:t>
                      </a:r>
                      <a:endParaRPr lang="es-ES" sz="1200" kern="100" dirty="0">
                        <a:effectLst/>
                        <a:latin typeface="Roboto" panose="02000000000000000000" pitchFamily="2" charset="0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285"/>
                        </a:spcBef>
                        <a:spcAft>
                          <a:spcPts val="285"/>
                        </a:spcAft>
                      </a:pPr>
                      <a:r>
                        <a:rPr lang="es-ES" sz="1200" kern="100">
                          <a:effectLst/>
                        </a:rPr>
                        <a:t>1h</a:t>
                      </a:r>
                      <a:endParaRPr lang="es-ES" sz="1200" kern="100">
                        <a:effectLst/>
                        <a:latin typeface="Roboto" panose="02000000000000000000" pitchFamily="2" charset="0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285"/>
                        </a:spcBef>
                        <a:spcAft>
                          <a:spcPts val="285"/>
                        </a:spcAft>
                      </a:pPr>
                      <a:r>
                        <a:rPr lang="es-ES" sz="1200" kern="100" dirty="0">
                          <a:effectLst/>
                        </a:rPr>
                        <a:t>17€</a:t>
                      </a:r>
                    </a:p>
                    <a:p>
                      <a:pPr algn="ctr" hangingPunct="0">
                        <a:spcBef>
                          <a:spcPts val="285"/>
                        </a:spcBef>
                        <a:spcAft>
                          <a:spcPts val="285"/>
                        </a:spcAft>
                      </a:pPr>
                      <a:r>
                        <a:rPr lang="es-ES" sz="1200" kern="100" dirty="0">
                          <a:effectLst/>
                        </a:rPr>
                        <a:t>+ 25€(Android) +85€/año(IOS)</a:t>
                      </a:r>
                      <a:endParaRPr lang="es-ES" sz="1200" kern="100" dirty="0">
                        <a:effectLst/>
                        <a:latin typeface="Roboto" panose="02000000000000000000" pitchFamily="2" charset="0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/>
                </a:tc>
                <a:extLst>
                  <a:ext uri="{0D108BD9-81ED-4DB2-BD59-A6C34878D82A}">
                    <a16:rowId xmlns:a16="http://schemas.microsoft.com/office/drawing/2014/main" val="2445025400"/>
                  </a:ext>
                </a:extLst>
              </a:tr>
              <a:tr h="397987">
                <a:tc>
                  <a:txBody>
                    <a:bodyPr/>
                    <a:lstStyle/>
                    <a:p>
                      <a:pPr algn="just" hangingPunct="0">
                        <a:spcBef>
                          <a:spcPts val="285"/>
                        </a:spcBef>
                        <a:spcAft>
                          <a:spcPts val="285"/>
                        </a:spcAft>
                      </a:pPr>
                      <a:r>
                        <a:rPr lang="es-ES" sz="1200" kern="100">
                          <a:effectLst/>
                        </a:rPr>
                        <a:t>Mantenimiento y actualizaciones anuales.</a:t>
                      </a:r>
                      <a:endParaRPr lang="es-ES" sz="1200" kern="100">
                        <a:effectLst/>
                        <a:latin typeface="Roboto" panose="02000000000000000000" pitchFamily="2" charset="0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285"/>
                        </a:spcBef>
                        <a:spcAft>
                          <a:spcPts val="285"/>
                        </a:spcAft>
                      </a:pPr>
                      <a:r>
                        <a:rPr lang="es-ES" sz="1200" kern="100">
                          <a:effectLst/>
                        </a:rPr>
                        <a:t>10h</a:t>
                      </a:r>
                      <a:endParaRPr lang="es-ES" sz="1200" kern="100">
                        <a:effectLst/>
                        <a:latin typeface="Roboto" panose="02000000000000000000" pitchFamily="2" charset="0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285"/>
                        </a:spcBef>
                        <a:spcAft>
                          <a:spcPts val="285"/>
                        </a:spcAft>
                      </a:pPr>
                      <a:r>
                        <a:rPr lang="es-ES" sz="1200" kern="100" dirty="0">
                          <a:effectLst/>
                        </a:rPr>
                        <a:t>170€</a:t>
                      </a:r>
                      <a:endParaRPr lang="es-ES" sz="1200" kern="100" dirty="0">
                        <a:effectLst/>
                        <a:latin typeface="Roboto" panose="02000000000000000000" pitchFamily="2" charset="0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/>
                </a:tc>
                <a:extLst>
                  <a:ext uri="{0D108BD9-81ED-4DB2-BD59-A6C34878D82A}">
                    <a16:rowId xmlns:a16="http://schemas.microsoft.com/office/drawing/2014/main" val="744534017"/>
                  </a:ext>
                </a:extLst>
              </a:tr>
              <a:tr h="397987"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285"/>
                        </a:spcBef>
                        <a:spcAft>
                          <a:spcPts val="285"/>
                        </a:spcAft>
                      </a:pPr>
                      <a:r>
                        <a:rPr lang="es-ES" sz="1200" u="sng" kern="100" dirty="0">
                          <a:effectLst/>
                        </a:rPr>
                        <a:t>TOTAL</a:t>
                      </a:r>
                      <a:endParaRPr lang="es-ES" sz="1200" kern="100" dirty="0">
                        <a:effectLst/>
                        <a:latin typeface="Roboto" panose="02000000000000000000" pitchFamily="2" charset="0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285"/>
                        </a:spcBef>
                        <a:spcAft>
                          <a:spcPts val="285"/>
                        </a:spcAft>
                      </a:pPr>
                      <a:r>
                        <a:rPr lang="es-ES" sz="1200" kern="100">
                          <a:effectLst/>
                        </a:rPr>
                        <a:t>271h</a:t>
                      </a:r>
                      <a:endParaRPr lang="es-ES" sz="1200" kern="100">
                        <a:effectLst/>
                        <a:latin typeface="Roboto" panose="02000000000000000000" pitchFamily="2" charset="0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285"/>
                        </a:spcBef>
                        <a:spcAft>
                          <a:spcPts val="285"/>
                        </a:spcAft>
                      </a:pPr>
                      <a:r>
                        <a:rPr lang="es-ES" sz="1200" kern="100" dirty="0">
                          <a:effectLst/>
                        </a:rPr>
                        <a:t>4.720€</a:t>
                      </a:r>
                      <a:endParaRPr lang="es-ES" sz="1200" kern="100" dirty="0">
                        <a:effectLst/>
                        <a:latin typeface="Roboto" panose="02000000000000000000" pitchFamily="2" charset="0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/>
                </a:tc>
                <a:extLst>
                  <a:ext uri="{0D108BD9-81ED-4DB2-BD59-A6C34878D82A}">
                    <a16:rowId xmlns:a16="http://schemas.microsoft.com/office/drawing/2014/main" val="13592396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84504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4" t="4950" r="5366" b="7790"/>
          <a:stretch/>
        </p:blipFill>
        <p:spPr>
          <a:xfrm>
            <a:off x="278662" y="5265343"/>
            <a:ext cx="2079107" cy="13200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067" y="6000678"/>
            <a:ext cx="830883" cy="584695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474073" y="177885"/>
            <a:ext cx="18774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/>
              <a:t>Especificación</a:t>
            </a:r>
            <a:r>
              <a:rPr lang="es-ES" dirty="0" smtClean="0"/>
              <a:t>.</a:t>
            </a:r>
            <a:endParaRPr lang="es-ES" dirty="0"/>
          </a:p>
        </p:txBody>
      </p:sp>
      <p:pic>
        <p:nvPicPr>
          <p:cNvPr id="5" name="Imagen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90" y="431800"/>
            <a:ext cx="7445083" cy="4896937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6" name="Rectángulo 5"/>
          <p:cNvSpPr/>
          <p:nvPr/>
        </p:nvSpPr>
        <p:spPr>
          <a:xfrm>
            <a:off x="278662" y="875716"/>
            <a:ext cx="326664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600" dirty="0" smtClean="0"/>
              <a:t>Se han realizado los siguientes análisis:</a:t>
            </a:r>
          </a:p>
          <a:p>
            <a:pPr>
              <a:lnSpc>
                <a:spcPct val="150000"/>
              </a:lnSpc>
            </a:pPr>
            <a:endParaRPr lang="es-ES" sz="1600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1600" dirty="0" smtClean="0"/>
              <a:t>Requisitos funcionales.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1600" dirty="0" smtClean="0"/>
              <a:t>Requisitos no funcionales.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Requisitos </a:t>
            </a:r>
            <a:r>
              <a:rPr lang="es-ES" sz="1600" dirty="0" smtClean="0"/>
              <a:t>de información.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1600" dirty="0" smtClean="0"/>
              <a:t>Escenarios.</a:t>
            </a:r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6946972" y="5328737"/>
            <a:ext cx="4206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Diagrama general de casos de uso.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302191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4" t="4950" r="5366" b="7790"/>
          <a:stretch/>
        </p:blipFill>
        <p:spPr>
          <a:xfrm>
            <a:off x="278662" y="5265343"/>
            <a:ext cx="2079107" cy="13200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067" y="6000678"/>
            <a:ext cx="830883" cy="584695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474073" y="177885"/>
            <a:ext cx="374974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 smtClean="0"/>
              <a:t>Diseño </a:t>
            </a:r>
            <a:r>
              <a:rPr lang="es-ES" dirty="0"/>
              <a:t>de la interfaz de usuario </a:t>
            </a:r>
          </a:p>
          <a:p>
            <a:r>
              <a:rPr lang="es-ES" dirty="0"/>
              <a:t>y prototipos.</a:t>
            </a:r>
          </a:p>
          <a:p>
            <a:pPr>
              <a:lnSpc>
                <a:spcPct val="150000"/>
              </a:lnSpc>
            </a:pP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5168594" y="1035476"/>
            <a:ext cx="1991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/>
              <a:t>Paleta de colores.</a:t>
            </a:r>
            <a:endParaRPr lang="es-ES" sz="1600" dirty="0"/>
          </a:p>
        </p:txBody>
      </p:sp>
      <p:pic>
        <p:nvPicPr>
          <p:cNvPr id="7" name="image12.png"/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5222276" y="1612974"/>
            <a:ext cx="3902748" cy="85725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5168594" y="2609558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/>
              <a:t>Tipografía </a:t>
            </a:r>
            <a:r>
              <a:rPr lang="es-ES" sz="1600" dirty="0" err="1" smtClean="0"/>
              <a:t>Roboto</a:t>
            </a:r>
            <a:r>
              <a:rPr lang="es-ES" sz="1600" dirty="0" smtClean="0"/>
              <a:t>.</a:t>
            </a:r>
            <a:endParaRPr lang="es-ES" sz="1600" dirty="0"/>
          </a:p>
        </p:txBody>
      </p:sp>
      <p:pic>
        <p:nvPicPr>
          <p:cNvPr id="9" name="image18.png"/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5222276" y="3172633"/>
            <a:ext cx="2095500" cy="2752725"/>
          </a:xfrm>
          <a:prstGeom prst="rect">
            <a:avLst/>
          </a:prstGeom>
          <a:solidFill>
            <a:schemeClr val="tx1">
              <a:alpha val="73000"/>
            </a:schemeClr>
          </a:solidFill>
        </p:spPr>
      </p:pic>
      <p:pic>
        <p:nvPicPr>
          <p:cNvPr id="14" name="image7.png"/>
          <p:cNvPicPr/>
          <p:nvPr/>
        </p:nvPicPr>
        <p:blipFill rotWithShape="1">
          <a:blip r:embed="rId6"/>
          <a:srcRect l="2128" r="4734"/>
          <a:stretch/>
        </p:blipFill>
        <p:spPr bwMode="auto">
          <a:xfrm>
            <a:off x="502020" y="1143621"/>
            <a:ext cx="906735" cy="1858659"/>
          </a:xfrm>
          <a:prstGeom prst="rect">
            <a:avLst/>
          </a:prstGeom>
        </p:spPr>
      </p:pic>
      <p:pic>
        <p:nvPicPr>
          <p:cNvPr id="15" name="image3.png"/>
          <p:cNvPicPr/>
          <p:nvPr/>
        </p:nvPicPr>
        <p:blipFill>
          <a:blip r:embed="rId7"/>
          <a:stretch>
            <a:fillRect/>
          </a:stretch>
        </p:blipFill>
        <p:spPr bwMode="auto">
          <a:xfrm>
            <a:off x="1408755" y="1143622"/>
            <a:ext cx="923160" cy="1858658"/>
          </a:xfrm>
          <a:prstGeom prst="rect">
            <a:avLst/>
          </a:prstGeom>
        </p:spPr>
      </p:pic>
      <p:pic>
        <p:nvPicPr>
          <p:cNvPr id="16" name="image6.png"/>
          <p:cNvPicPr/>
          <p:nvPr/>
        </p:nvPicPr>
        <p:blipFill>
          <a:blip r:embed="rId8"/>
          <a:srcRect r="8267"/>
          <a:stretch>
            <a:fillRect/>
          </a:stretch>
        </p:blipFill>
        <p:spPr bwMode="auto">
          <a:xfrm>
            <a:off x="2322062" y="1140844"/>
            <a:ext cx="954630" cy="1858659"/>
          </a:xfrm>
          <a:prstGeom prst="rect">
            <a:avLst/>
          </a:prstGeom>
        </p:spPr>
      </p:pic>
      <p:pic>
        <p:nvPicPr>
          <p:cNvPr id="17" name="image10.png"/>
          <p:cNvPicPr/>
          <p:nvPr/>
        </p:nvPicPr>
        <p:blipFill>
          <a:blip r:embed="rId9"/>
          <a:srcRect r="5424"/>
          <a:stretch>
            <a:fillRect/>
          </a:stretch>
        </p:blipFill>
        <p:spPr bwMode="auto">
          <a:xfrm>
            <a:off x="3276692" y="1140844"/>
            <a:ext cx="990954" cy="1858659"/>
          </a:xfrm>
          <a:prstGeom prst="rect">
            <a:avLst/>
          </a:prstGeom>
        </p:spPr>
      </p:pic>
      <p:pic>
        <p:nvPicPr>
          <p:cNvPr id="19" name="image8.png"/>
          <p:cNvPicPr/>
          <p:nvPr/>
        </p:nvPicPr>
        <p:blipFill rotWithShape="1">
          <a:blip r:embed="rId10"/>
          <a:srcRect l="2532" r="6058"/>
          <a:stretch/>
        </p:blipFill>
        <p:spPr bwMode="auto">
          <a:xfrm>
            <a:off x="502020" y="2999503"/>
            <a:ext cx="906735" cy="1855882"/>
          </a:xfrm>
          <a:prstGeom prst="rect">
            <a:avLst/>
          </a:prstGeom>
        </p:spPr>
      </p:pic>
      <p:pic>
        <p:nvPicPr>
          <p:cNvPr id="20" name="image9.png"/>
          <p:cNvPicPr/>
          <p:nvPr/>
        </p:nvPicPr>
        <p:blipFill>
          <a:blip r:embed="rId11"/>
          <a:srcRect b="518"/>
          <a:stretch>
            <a:fillRect/>
          </a:stretch>
        </p:blipFill>
        <p:spPr bwMode="auto">
          <a:xfrm>
            <a:off x="1404255" y="2999503"/>
            <a:ext cx="927659" cy="1855882"/>
          </a:xfrm>
          <a:prstGeom prst="rect">
            <a:avLst/>
          </a:prstGeom>
        </p:spPr>
      </p:pic>
      <p:pic>
        <p:nvPicPr>
          <p:cNvPr id="21" name="image1.png"/>
          <p:cNvPicPr/>
          <p:nvPr/>
        </p:nvPicPr>
        <p:blipFill rotWithShape="1">
          <a:blip r:embed="rId12"/>
          <a:srcRect l="1460" r="6819"/>
          <a:stretch/>
        </p:blipFill>
        <p:spPr bwMode="auto">
          <a:xfrm>
            <a:off x="2331914" y="2999503"/>
            <a:ext cx="944777" cy="1855882"/>
          </a:xfrm>
          <a:prstGeom prst="rect">
            <a:avLst/>
          </a:prstGeom>
        </p:spPr>
      </p:pic>
      <p:pic>
        <p:nvPicPr>
          <p:cNvPr id="22" name="image17.png"/>
          <p:cNvPicPr/>
          <p:nvPr/>
        </p:nvPicPr>
        <p:blipFill>
          <a:blip r:embed="rId13"/>
          <a:stretch>
            <a:fillRect/>
          </a:stretch>
        </p:blipFill>
        <p:spPr bwMode="auto">
          <a:xfrm>
            <a:off x="3276691" y="2999503"/>
            <a:ext cx="990955" cy="185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4941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4" t="4950" r="5366" b="7790"/>
          <a:stretch/>
        </p:blipFill>
        <p:spPr>
          <a:xfrm>
            <a:off x="278662" y="5265343"/>
            <a:ext cx="2079107" cy="13200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067" y="6000678"/>
            <a:ext cx="830883" cy="584695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474073" y="177885"/>
            <a:ext cx="507542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 smtClean="0"/>
              <a:t>Diseño </a:t>
            </a:r>
            <a:r>
              <a:rPr lang="es-ES" dirty="0"/>
              <a:t>de la </a:t>
            </a:r>
            <a:r>
              <a:rPr lang="es-ES" dirty="0" smtClean="0"/>
              <a:t>persistencia de la información.</a:t>
            </a:r>
            <a:endParaRPr lang="es-ES" dirty="0"/>
          </a:p>
          <a:p>
            <a:pPr>
              <a:lnSpc>
                <a:spcPct val="150000"/>
              </a:lnSpc>
            </a:pP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474074" y="1101215"/>
            <a:ext cx="3250202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Con una </a:t>
            </a:r>
            <a:r>
              <a:rPr lang="es-ES" sz="1400" dirty="0"/>
              <a:t>base de datos NoSQL la velocidad de acceso a los datos será </a:t>
            </a:r>
            <a:r>
              <a:rPr lang="es-ES" sz="1400" dirty="0" smtClean="0"/>
              <a:t>mayor.</a:t>
            </a:r>
          </a:p>
          <a:p>
            <a:endParaRPr lang="es-ES" sz="1400" dirty="0" smtClean="0"/>
          </a:p>
          <a:p>
            <a:r>
              <a:rPr lang="es-ES" sz="1400" dirty="0"/>
              <a:t>E</a:t>
            </a:r>
            <a:r>
              <a:rPr lang="es-ES" sz="1400" dirty="0" smtClean="0"/>
              <a:t>n </a:t>
            </a:r>
            <a:r>
              <a:rPr lang="es-ES" sz="1400" dirty="0"/>
              <a:t>producción cualquier cambio en los esquemas se puede hacer sin parar la base de </a:t>
            </a:r>
            <a:r>
              <a:rPr lang="es-ES" sz="1400" dirty="0" smtClean="0"/>
              <a:t>datos.</a:t>
            </a:r>
          </a:p>
          <a:p>
            <a:endParaRPr lang="es-ES" sz="1400" dirty="0" smtClean="0"/>
          </a:p>
          <a:p>
            <a:r>
              <a:rPr lang="es-ES" sz="1400" dirty="0"/>
              <a:t>S</a:t>
            </a:r>
            <a:r>
              <a:rPr lang="es-ES" sz="1400" dirty="0" smtClean="0"/>
              <a:t>e </a:t>
            </a:r>
            <a:r>
              <a:rPr lang="es-ES" sz="1400" dirty="0"/>
              <a:t>abaratan los costes ya que hacen falta menos recursos para ejecutarla. </a:t>
            </a:r>
            <a:endParaRPr lang="es-ES" sz="1400" dirty="0" smtClean="0"/>
          </a:p>
          <a:p>
            <a:endParaRPr lang="es-ES" sz="1400" dirty="0"/>
          </a:p>
          <a:p>
            <a:r>
              <a:rPr lang="es-ES" sz="1400" dirty="0" smtClean="0"/>
              <a:t>En </a:t>
            </a:r>
            <a:r>
              <a:rPr lang="es-ES" sz="1400" dirty="0"/>
              <a:t>este caso se ha optimizado el diseño de clases para que el mapeo de objetos a documentos de la base de datos NoSQL sea de lo más parecido o idéntico.</a:t>
            </a:r>
            <a:endParaRPr lang="es-ES" sz="1400" dirty="0" smtClean="0"/>
          </a:p>
          <a:p>
            <a:endParaRPr lang="es-ES" sz="1600" dirty="0"/>
          </a:p>
        </p:txBody>
      </p:sp>
      <p:pic>
        <p:nvPicPr>
          <p:cNvPr id="18" name="Imagen13"/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4105275" y="777940"/>
            <a:ext cx="7910830" cy="5003735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10" name="CuadroTexto 9"/>
          <p:cNvSpPr txBox="1"/>
          <p:nvPr/>
        </p:nvSpPr>
        <p:spPr>
          <a:xfrm>
            <a:off x="3971925" y="5781675"/>
            <a:ext cx="5117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Diagrama de persistencia de la información de </a:t>
            </a:r>
            <a:r>
              <a:rPr lang="es-ES" sz="1400" dirty="0" err="1" smtClean="0"/>
              <a:t>FlipBook</a:t>
            </a:r>
            <a:r>
              <a:rPr lang="es-ES" sz="1400" dirty="0" smtClean="0"/>
              <a:t>.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41837728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4" t="4950" r="5366" b="7790"/>
          <a:stretch/>
        </p:blipFill>
        <p:spPr>
          <a:xfrm>
            <a:off x="278662" y="5265343"/>
            <a:ext cx="2079107" cy="13200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067" y="6000678"/>
            <a:ext cx="830883" cy="584695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474073" y="177885"/>
            <a:ext cx="4411785" cy="4551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/>
              <a:t>Diseño de la arquitectura del sistema.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474074" y="1101215"/>
            <a:ext cx="309780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FlipBook</a:t>
            </a:r>
            <a:r>
              <a:rPr lang="es-ES" sz="1400" dirty="0"/>
              <a:t> está formado por aplicaciones móviles Android e iOS y una aplicación de escritorio para la administración del sistema</a:t>
            </a:r>
            <a:r>
              <a:rPr lang="es-ES" sz="1400" dirty="0" smtClean="0"/>
              <a:t>.</a:t>
            </a:r>
          </a:p>
          <a:p>
            <a:endParaRPr lang="es-ES" sz="1400" dirty="0"/>
          </a:p>
          <a:p>
            <a:r>
              <a:rPr lang="es-ES" sz="1400" dirty="0"/>
              <a:t>Éstas aplicaciones se comunican con </a:t>
            </a:r>
            <a:r>
              <a:rPr lang="es-ES" sz="1400" dirty="0" err="1"/>
              <a:t>Firebase</a:t>
            </a:r>
            <a:r>
              <a:rPr lang="es-ES" sz="1400" dirty="0"/>
              <a:t> a través de peticiones HTTP en JSON y reciben respuestas HTTP en JSON</a:t>
            </a:r>
          </a:p>
          <a:p>
            <a:endParaRPr lang="es-ES" sz="1400" dirty="0"/>
          </a:p>
          <a:p>
            <a:r>
              <a:rPr lang="es-ES" sz="1400" dirty="0"/>
              <a:t>Gracias al uso de </a:t>
            </a:r>
            <a:r>
              <a:rPr lang="es-ES" sz="1400" dirty="0" err="1" smtClean="0"/>
              <a:t>Firebase</a:t>
            </a:r>
            <a:r>
              <a:rPr lang="es-ES" sz="1400" dirty="0"/>
              <a:t>, </a:t>
            </a:r>
            <a:r>
              <a:rPr lang="es-ES" sz="1400" dirty="0" smtClean="0"/>
              <a:t>el sistema será </a:t>
            </a:r>
            <a:r>
              <a:rPr lang="es-ES" sz="1400" dirty="0"/>
              <a:t>en tiempo real.</a:t>
            </a:r>
          </a:p>
          <a:p>
            <a:endParaRPr lang="es-ES" sz="1600" dirty="0"/>
          </a:p>
        </p:txBody>
      </p:sp>
      <p:pic>
        <p:nvPicPr>
          <p:cNvPr id="8" name="Imagen16"/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3990975" y="914400"/>
            <a:ext cx="7921625" cy="4524374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6" name="CuadroTexto 5"/>
          <p:cNvSpPr txBox="1"/>
          <p:nvPr/>
        </p:nvSpPr>
        <p:spPr>
          <a:xfrm>
            <a:off x="4038600" y="5453327"/>
            <a:ext cx="3794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Diagrama de la arquitectura de </a:t>
            </a:r>
            <a:r>
              <a:rPr lang="es-ES" sz="1400" dirty="0" err="1"/>
              <a:t>FlipBook</a:t>
            </a:r>
            <a:r>
              <a:rPr lang="es-ES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13943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ctor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146</TotalTime>
  <Words>1062</Words>
  <Application>Microsoft Office PowerPoint</Application>
  <PresentationFormat>Panorámica</PresentationFormat>
  <Paragraphs>186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8" baseType="lpstr">
      <vt:lpstr>NSimSun</vt:lpstr>
      <vt:lpstr>Arial</vt:lpstr>
      <vt:lpstr>Calibri</vt:lpstr>
      <vt:lpstr>Century Gothic</vt:lpstr>
      <vt:lpstr>Roboto</vt:lpstr>
      <vt:lpstr>Wingdings 3</vt:lpstr>
      <vt:lpstr>Sector</vt:lpstr>
      <vt:lpstr>plataforma Flipbook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plataforma Flipbook</dc:title>
  <dc:creator>Jorge</dc:creator>
  <cp:lastModifiedBy>Jorge</cp:lastModifiedBy>
  <cp:revision>24</cp:revision>
  <dcterms:created xsi:type="dcterms:W3CDTF">2021-01-24T16:18:05Z</dcterms:created>
  <dcterms:modified xsi:type="dcterms:W3CDTF">2021-01-24T18:44:58Z</dcterms:modified>
</cp:coreProperties>
</file>